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5"/>
  </p:notesMasterIdLst>
  <p:sldIdLst>
    <p:sldId id="256" r:id="rId2"/>
    <p:sldId id="265" r:id="rId3"/>
    <p:sldId id="258" r:id="rId4"/>
    <p:sldId id="270" r:id="rId5"/>
    <p:sldId id="266" r:id="rId6"/>
    <p:sldId id="269" r:id="rId7"/>
    <p:sldId id="259" r:id="rId8"/>
    <p:sldId id="267" r:id="rId9"/>
    <p:sldId id="261" r:id="rId10"/>
    <p:sldId id="268" r:id="rId11"/>
    <p:sldId id="263" r:id="rId12"/>
    <p:sldId id="262"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Smith" initials="CS" lastIdx="2" clrIdx="0">
    <p:extLst>
      <p:ext uri="{19B8F6BF-5375-455C-9EA6-DF929625EA0E}">
        <p15:presenceInfo xmlns:p15="http://schemas.microsoft.com/office/powerpoint/2012/main" userId="S-1-5-21-1409082233-963894560-725345543-13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9231" autoAdjust="0"/>
  </p:normalViewPr>
  <p:slideViewPr>
    <p:cSldViewPr snapToGrid="0">
      <p:cViewPr varScale="1">
        <p:scale>
          <a:sx n="56" d="100"/>
          <a:sy n="56" d="100"/>
        </p:scale>
        <p:origin x="5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A4F395-CF6B-45C1-801C-26814CB33E42}" type="datetimeFigureOut">
              <a:rPr lang="en-US" smtClean="0"/>
              <a:t>10/03/2019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2290D-4F20-48D7-A886-19B5A32BBEB9}" type="slidenum">
              <a:rPr lang="en-US" smtClean="0"/>
              <a:t>‹#›</a:t>
            </a:fld>
            <a:endParaRPr lang="en-US"/>
          </a:p>
        </p:txBody>
      </p:sp>
    </p:spTree>
    <p:extLst>
      <p:ext uri="{BB962C8B-B14F-4D97-AF65-F5344CB8AC3E}">
        <p14:creationId xmlns:p14="http://schemas.microsoft.com/office/powerpoint/2010/main" val="1009213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Citations: URLs on final slides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VAWA </a:t>
            </a:r>
            <a:r>
              <a:rPr lang="en-US" baseline="0" dirty="0"/>
              <a:t>SDVCJ Information on these slides was gleaned from,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 </a:t>
            </a:r>
            <a:r>
              <a:rPr lang="en-US" dirty="0"/>
              <a:t>VAWA 2013’s Special Domestic Violence Criminal Jurisdiction Five - Year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r>
              <a:rPr lang="en-US" baseline="0" dirty="0"/>
              <a:t> NCAI website on </a:t>
            </a:r>
            <a:r>
              <a:rPr lang="en-US" baseline="0" dirty="0" smtClean="0"/>
              <a:t>SDVCJ</a:t>
            </a:r>
            <a:endParaRPr lang="en-US" baseline="0" dirty="0"/>
          </a:p>
        </p:txBody>
      </p:sp>
      <p:sp>
        <p:nvSpPr>
          <p:cNvPr id="4" name="Slide Number Placeholder 3"/>
          <p:cNvSpPr>
            <a:spLocks noGrp="1"/>
          </p:cNvSpPr>
          <p:nvPr>
            <p:ph type="sldNum" sz="quarter" idx="10"/>
          </p:nvPr>
        </p:nvSpPr>
        <p:spPr/>
        <p:txBody>
          <a:bodyPr/>
          <a:lstStyle/>
          <a:p>
            <a:fld id="{E552290D-4F20-48D7-A886-19B5A32BBEB9}" type="slidenum">
              <a:rPr lang="en-US" smtClean="0"/>
              <a:t>1</a:t>
            </a:fld>
            <a:endParaRPr lang="en-US"/>
          </a:p>
        </p:txBody>
      </p:sp>
    </p:spTree>
    <p:extLst>
      <p:ext uri="{BB962C8B-B14F-4D97-AF65-F5344CB8AC3E}">
        <p14:creationId xmlns:p14="http://schemas.microsoft.com/office/powerpoint/2010/main" val="1357866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to statutory language only crimes committed against intimate or dating partner can be prosecuted.  </a:t>
            </a:r>
          </a:p>
          <a:p>
            <a:endParaRPr lang="en-US" dirty="0"/>
          </a:p>
          <a:p>
            <a:r>
              <a:rPr lang="en-US" dirty="0"/>
              <a:t>Unable to prosecute crimes against children</a:t>
            </a:r>
          </a:p>
          <a:p>
            <a:endParaRPr lang="en-US" dirty="0"/>
          </a:p>
          <a:p>
            <a:r>
              <a:rPr lang="en-US" dirty="0"/>
              <a:t>Unable to prosecute property damage crimes occurring in course of incident</a:t>
            </a:r>
          </a:p>
          <a:p>
            <a:endParaRPr lang="en-US" dirty="0"/>
          </a:p>
          <a:p>
            <a:endParaRPr lang="en-US" dirty="0"/>
          </a:p>
          <a:p>
            <a:endParaRPr lang="en-US" dirty="0"/>
          </a:p>
          <a:p>
            <a:r>
              <a:rPr lang="en-US" dirty="0"/>
              <a:t>- </a:t>
            </a:r>
          </a:p>
        </p:txBody>
      </p:sp>
      <p:sp>
        <p:nvSpPr>
          <p:cNvPr id="4" name="Slide Number Placeholder 3"/>
          <p:cNvSpPr>
            <a:spLocks noGrp="1"/>
          </p:cNvSpPr>
          <p:nvPr>
            <p:ph type="sldNum" sz="quarter" idx="5"/>
          </p:nvPr>
        </p:nvSpPr>
        <p:spPr/>
        <p:txBody>
          <a:bodyPr/>
          <a:lstStyle/>
          <a:p>
            <a:fld id="{E552290D-4F20-48D7-A886-19B5A32BBEB9}" type="slidenum">
              <a:rPr lang="en-US" smtClean="0"/>
              <a:t>11</a:t>
            </a:fld>
            <a:endParaRPr lang="en-US"/>
          </a:p>
        </p:txBody>
      </p:sp>
    </p:spTree>
    <p:extLst>
      <p:ext uri="{BB962C8B-B14F-4D97-AF65-F5344CB8AC3E}">
        <p14:creationId xmlns:p14="http://schemas.microsoft.com/office/powerpoint/2010/main" val="4055217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Creates increased safety for members of tribal community.</a:t>
            </a:r>
          </a:p>
          <a:p>
            <a:endParaRPr lang="en-US" dirty="0"/>
          </a:p>
          <a:p>
            <a:endParaRPr lang="en-US" dirty="0"/>
          </a:p>
        </p:txBody>
      </p:sp>
      <p:sp>
        <p:nvSpPr>
          <p:cNvPr id="4" name="Slide Number Placeholder 3"/>
          <p:cNvSpPr>
            <a:spLocks noGrp="1"/>
          </p:cNvSpPr>
          <p:nvPr>
            <p:ph type="sldNum" sz="quarter" idx="10"/>
          </p:nvPr>
        </p:nvSpPr>
        <p:spPr/>
        <p:txBody>
          <a:bodyPr/>
          <a:lstStyle/>
          <a:p>
            <a:fld id="{E552290D-4F20-48D7-A886-19B5A32BBEB9}" type="slidenum">
              <a:rPr lang="en-US" smtClean="0"/>
              <a:t>12</a:t>
            </a:fld>
            <a:endParaRPr lang="en-US"/>
          </a:p>
        </p:txBody>
      </p:sp>
    </p:spTree>
    <p:extLst>
      <p:ext uri="{BB962C8B-B14F-4D97-AF65-F5344CB8AC3E}">
        <p14:creationId xmlns:p14="http://schemas.microsoft.com/office/powerpoint/2010/main" val="1666691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Crimes statistics against native women</a:t>
            </a:r>
          </a:p>
        </p:txBody>
      </p:sp>
      <p:sp>
        <p:nvSpPr>
          <p:cNvPr id="4" name="Slide Number Placeholder 3"/>
          <p:cNvSpPr>
            <a:spLocks noGrp="1"/>
          </p:cNvSpPr>
          <p:nvPr>
            <p:ph type="sldNum" sz="quarter" idx="5"/>
          </p:nvPr>
        </p:nvSpPr>
        <p:spPr/>
        <p:txBody>
          <a:bodyPr/>
          <a:lstStyle/>
          <a:p>
            <a:fld id="{E552290D-4F20-48D7-A886-19B5A32BBEB9}" type="slidenum">
              <a:rPr lang="en-US" smtClean="0"/>
              <a:t>2</a:t>
            </a:fld>
            <a:endParaRPr lang="en-US"/>
          </a:p>
        </p:txBody>
      </p:sp>
    </p:spTree>
    <p:extLst>
      <p:ext uri="{BB962C8B-B14F-4D97-AF65-F5344CB8AC3E}">
        <p14:creationId xmlns:p14="http://schemas.microsoft.com/office/powerpoint/2010/main" val="4181755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framework for tribal courts to prosecute non-Indians again, for the first time in 35 years. </a:t>
            </a:r>
            <a:r>
              <a:rPr lang="en-US" sz="1050" i="1" dirty="0"/>
              <a:t>(Oliphant v. Suquamish Tribe)</a:t>
            </a:r>
          </a:p>
          <a:p>
            <a:endParaRPr lang="en-US" dirty="0"/>
          </a:p>
        </p:txBody>
      </p:sp>
      <p:sp>
        <p:nvSpPr>
          <p:cNvPr id="4" name="Slide Number Placeholder 3"/>
          <p:cNvSpPr>
            <a:spLocks noGrp="1"/>
          </p:cNvSpPr>
          <p:nvPr>
            <p:ph type="sldNum" sz="quarter" idx="10"/>
          </p:nvPr>
        </p:nvSpPr>
        <p:spPr/>
        <p:txBody>
          <a:bodyPr/>
          <a:lstStyle/>
          <a:p>
            <a:fld id="{E552290D-4F20-48D7-A886-19B5A32BBEB9}" type="slidenum">
              <a:rPr lang="en-US" smtClean="0"/>
              <a:t>3</a:t>
            </a:fld>
            <a:endParaRPr lang="en-US"/>
          </a:p>
        </p:txBody>
      </p:sp>
    </p:spTree>
    <p:extLst>
      <p:ext uri="{BB962C8B-B14F-4D97-AF65-F5344CB8AC3E}">
        <p14:creationId xmlns:p14="http://schemas.microsoft.com/office/powerpoint/2010/main" val="1305409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effectLst/>
              </a:rPr>
              <a:t>Dating violence: </a:t>
            </a:r>
            <a:r>
              <a:rPr lang="en-US" dirty="0" smtClean="0">
                <a:effectLst/>
              </a:rPr>
              <a:t>“violence committed by a person who is or has been in a social relationship of a romantic or intimate nature with the victim, as determined by the length of the relationship, the type of relationship, and the frequency of interaction between the persons involved in the relationship.” </a:t>
            </a:r>
          </a:p>
          <a:p>
            <a:r>
              <a:rPr lang="en-US" b="1" i="1" dirty="0" smtClean="0">
                <a:effectLst/>
              </a:rPr>
              <a:t>	</a:t>
            </a:r>
          </a:p>
          <a:p>
            <a:r>
              <a:rPr lang="en-US" b="1" i="1" dirty="0" smtClean="0">
                <a:effectLst/>
              </a:rPr>
              <a:t>Domestic violence:</a:t>
            </a:r>
            <a:r>
              <a:rPr lang="en-US" dirty="0" smtClean="0">
                <a:effectLst/>
              </a:rPr>
              <a:t> “violence committed by a current or former spouse or intimate partner of the victim, by a person with whom the victim shares a child in common, by a person who is cohabitating with or has cohabitated with the victim as a spouse or intimate partner, or by a person similarly situated to a spouse of the victim under the domestic- or family- violence laws of an Indian tribe that has jurisdiction over the Indian Country where the violence occurs.”</a:t>
            </a:r>
          </a:p>
          <a:p>
            <a:endParaRPr lang="en-US" b="1" i="1" dirty="0" smtClean="0">
              <a:effectLst/>
            </a:endParaRPr>
          </a:p>
          <a:p>
            <a:r>
              <a:rPr lang="en-US" b="1" i="1" dirty="0" smtClean="0">
                <a:effectLst/>
              </a:rPr>
              <a:t>Protection orders</a:t>
            </a:r>
            <a:r>
              <a:rPr lang="en-US" dirty="0" smtClean="0">
                <a:effectLst/>
              </a:rPr>
              <a:t> must be enforceable by the tribe, issued against the defendant, and provide sufficient </a:t>
            </a:r>
            <a:r>
              <a:rPr lang="en-US" b="1" i="1" dirty="0" smtClean="0">
                <a:effectLst/>
              </a:rPr>
              <a:t>notice</a:t>
            </a:r>
            <a:r>
              <a:rPr lang="en-US" dirty="0" smtClean="0">
                <a:effectLst/>
              </a:rPr>
              <a:t> and an </a:t>
            </a:r>
            <a:r>
              <a:rPr lang="en-US" b="1" i="1" dirty="0" smtClean="0">
                <a:effectLst/>
              </a:rPr>
              <a:t>opportunity to be heard</a:t>
            </a:r>
            <a:r>
              <a:rPr lang="en-US" dirty="0" smtClean="0">
                <a:effectLst/>
              </a:rPr>
              <a:t>. </a:t>
            </a:r>
          </a:p>
          <a:p>
            <a:r>
              <a:rPr lang="en-US" dirty="0" smtClean="0">
                <a:effectLst/>
              </a:rPr>
              <a:t>Otherwise, eligible protection orders include:</a:t>
            </a:r>
          </a:p>
          <a:p>
            <a:endParaRPr lang="en-US" dirty="0" smtClean="0">
              <a:effectLst/>
            </a:endParaRPr>
          </a:p>
          <a:p>
            <a:r>
              <a:rPr lang="en-US" dirty="0" smtClean="0">
                <a:effectLst/>
              </a:rPr>
              <a:t>	“any injunction, restraining order, or other order issued by a civil or criminal court for the purpose of preventing violent or threatening acts or harassment against, sexual violence against, contact or communication with, or physical proximity to, another person; and” </a:t>
            </a:r>
          </a:p>
          <a:p>
            <a:endParaRPr lang="en-US" dirty="0" smtClean="0">
              <a:effectLst/>
            </a:endParaRPr>
          </a:p>
          <a:p>
            <a:r>
              <a:rPr lang="en-US" dirty="0" smtClean="0">
                <a:effectLst/>
              </a:rPr>
              <a:t>	“any temporary or final order issued by a civil or criminal court, whether obtained by filing an independent action or as a pendent lite order in another proceeding, if the civil or criminal order was issued in response to a complaint, petition, or motion filed by or on behalf of a person seeking protection.”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E552290D-4F20-48D7-A886-19B5A32BBEB9}" type="slidenum">
              <a:rPr lang="en-US" smtClean="0"/>
              <a:t>4</a:t>
            </a:fld>
            <a:endParaRPr lang="en-US"/>
          </a:p>
        </p:txBody>
      </p:sp>
    </p:spTree>
    <p:extLst>
      <p:ext uri="{BB962C8B-B14F-4D97-AF65-F5344CB8AC3E}">
        <p14:creationId xmlns:p14="http://schemas.microsoft.com/office/powerpoint/2010/main" val="3359208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52290D-4F20-48D7-A886-19B5A32BBEB9}" type="slidenum">
              <a:rPr lang="en-US" smtClean="0"/>
              <a:t>5</a:t>
            </a:fld>
            <a:endParaRPr lang="en-US"/>
          </a:p>
        </p:txBody>
      </p:sp>
    </p:spTree>
    <p:extLst>
      <p:ext uri="{BB962C8B-B14F-4D97-AF65-F5344CB8AC3E}">
        <p14:creationId xmlns:p14="http://schemas.microsoft.com/office/powerpoint/2010/main" val="4132662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52290D-4F20-48D7-A886-19B5A32BBEB9}" type="slidenum">
              <a:rPr lang="en-US" smtClean="0"/>
              <a:t>6</a:t>
            </a:fld>
            <a:endParaRPr lang="en-US"/>
          </a:p>
        </p:txBody>
      </p:sp>
    </p:spTree>
    <p:extLst>
      <p:ext uri="{BB962C8B-B14F-4D97-AF65-F5344CB8AC3E}">
        <p14:creationId xmlns:p14="http://schemas.microsoft.com/office/powerpoint/2010/main" val="170418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 Guarantee rights under Indian Civil Rights Act</a:t>
            </a:r>
          </a:p>
          <a:p>
            <a:r>
              <a:rPr lang="en-US" dirty="0"/>
              <a:t>	- Public defenders for indigent defendants</a:t>
            </a:r>
          </a:p>
          <a:p>
            <a:r>
              <a:rPr lang="en-US" dirty="0"/>
              <a:t>	- Judge has sufficient legal training</a:t>
            </a:r>
          </a:p>
          <a:p>
            <a:r>
              <a:rPr lang="en-US" dirty="0"/>
              <a:t>	- Laws publicly available</a:t>
            </a:r>
          </a:p>
          <a:p>
            <a:r>
              <a:rPr lang="en-US" dirty="0"/>
              <a:t>	- Defendants informed of rights including right to habeas corpus</a:t>
            </a:r>
          </a:p>
          <a:p>
            <a:r>
              <a:rPr lang="en-US" dirty="0"/>
              <a:t>	- Maintain a record of the proceedings</a:t>
            </a:r>
          </a:p>
          <a:p>
            <a:r>
              <a:rPr lang="en-US" dirty="0"/>
              <a:t>	- Right to jury trial that includes a fair cross section of the community.</a:t>
            </a:r>
          </a:p>
          <a:p>
            <a:r>
              <a:rPr lang="en-US" dirty="0"/>
              <a:t>	- Provide all other rights whose protection is necessary under the Constitution</a:t>
            </a:r>
          </a:p>
        </p:txBody>
      </p:sp>
      <p:sp>
        <p:nvSpPr>
          <p:cNvPr id="4" name="Slide Number Placeholder 3"/>
          <p:cNvSpPr>
            <a:spLocks noGrp="1"/>
          </p:cNvSpPr>
          <p:nvPr>
            <p:ph type="sldNum" sz="quarter" idx="5"/>
          </p:nvPr>
        </p:nvSpPr>
        <p:spPr/>
        <p:txBody>
          <a:bodyPr/>
          <a:lstStyle/>
          <a:p>
            <a:fld id="{E552290D-4F20-48D7-A886-19B5A32BBEB9}" type="slidenum">
              <a:rPr lang="en-US" smtClean="0"/>
              <a:t>7</a:t>
            </a:fld>
            <a:endParaRPr lang="en-US"/>
          </a:p>
        </p:txBody>
      </p:sp>
    </p:spTree>
    <p:extLst>
      <p:ext uri="{BB962C8B-B14F-4D97-AF65-F5344CB8AC3E}">
        <p14:creationId xmlns:p14="http://schemas.microsoft.com/office/powerpoint/2010/main" val="10077762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52290D-4F20-48D7-A886-19B5A32BBEB9}" type="slidenum">
              <a:rPr lang="en-US" smtClean="0"/>
              <a:t>8</a:t>
            </a:fld>
            <a:endParaRPr lang="en-US"/>
          </a:p>
        </p:txBody>
      </p:sp>
    </p:spTree>
    <p:extLst>
      <p:ext uri="{BB962C8B-B14F-4D97-AF65-F5344CB8AC3E}">
        <p14:creationId xmlns:p14="http://schemas.microsoft.com/office/powerpoint/2010/main" val="3972643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a:p>
            <a:pPr marL="171450" indent="-171450">
              <a:buFontTx/>
              <a:buChar char="-"/>
            </a:pPr>
            <a:endParaRPr lang="en-US" dirty="0"/>
          </a:p>
          <a:p>
            <a:pPr marL="171450" indent="-171450">
              <a:buFontTx/>
              <a:buChar char="-"/>
            </a:pPr>
            <a:r>
              <a:rPr lang="en-US" dirty="0"/>
              <a:t>Is this slide too full?  </a:t>
            </a:r>
          </a:p>
          <a:p>
            <a:pPr marL="171450" indent="-171450">
              <a:buFontTx/>
              <a:buChar char="-"/>
            </a:pPr>
            <a:endParaRPr lang="en-US" dirty="0"/>
          </a:p>
          <a:p>
            <a:pPr marL="171450" indent="-171450">
              <a:buFontTx/>
              <a:buChar char="-"/>
            </a:pPr>
            <a:r>
              <a:rPr lang="en-US" dirty="0"/>
              <a:t>Maybe two slides?</a:t>
            </a:r>
          </a:p>
          <a:p>
            <a:pPr marL="0" indent="0">
              <a:buFontTx/>
              <a:buNone/>
            </a:pPr>
            <a:r>
              <a:rPr lang="en-US" dirty="0"/>
              <a:t> -  </a:t>
            </a:r>
          </a:p>
          <a:p>
            <a:pPr marL="171450" indent="-171450">
              <a:buFontTx/>
              <a:buChar char="-"/>
            </a:pPr>
            <a:endParaRPr lang="en-US" dirty="0"/>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E552290D-4F20-48D7-A886-19B5A32BBEB9}" type="slidenum">
              <a:rPr lang="en-US" smtClean="0"/>
              <a:t>9</a:t>
            </a:fld>
            <a:endParaRPr lang="en-US"/>
          </a:p>
        </p:txBody>
      </p:sp>
    </p:spTree>
    <p:extLst>
      <p:ext uri="{BB962C8B-B14F-4D97-AF65-F5344CB8AC3E}">
        <p14:creationId xmlns:p14="http://schemas.microsoft.com/office/powerpoint/2010/main" val="27262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48298B-74A3-4949-8A1F-9CF3FE1E00EC}" type="datetimeFigureOut">
              <a:rPr lang="en-US" smtClean="0"/>
              <a:t>10/03/2019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1809756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8298B-74A3-4949-8A1F-9CF3FE1E00EC}" type="datetimeFigureOut">
              <a:rPr lang="en-US" smtClean="0"/>
              <a:t>10/03/2019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2115422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8298B-74A3-4949-8A1F-9CF3FE1E00EC}" type="datetimeFigureOut">
              <a:rPr lang="en-US" smtClean="0"/>
              <a:t>10/03/2019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C2281F-6CC7-4175-978F-D317968F582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93308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648298B-74A3-4949-8A1F-9CF3FE1E00EC}" type="datetimeFigureOut">
              <a:rPr lang="en-US" smtClean="0"/>
              <a:t>10/03/2019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1689658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648298B-74A3-4949-8A1F-9CF3FE1E00EC}" type="datetimeFigureOut">
              <a:rPr lang="en-US" smtClean="0"/>
              <a:t>10/03/2019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C2281F-6CC7-4175-978F-D317968F582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408705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648298B-74A3-4949-8A1F-9CF3FE1E00EC}" type="datetimeFigureOut">
              <a:rPr lang="en-US" smtClean="0"/>
              <a:t>10/03/2019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19956937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48298B-74A3-4949-8A1F-9CF3FE1E00EC}" type="datetimeFigureOut">
              <a:rPr lang="en-US" smtClean="0"/>
              <a:t>10/03/2019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3577537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48298B-74A3-4949-8A1F-9CF3FE1E00EC}" type="datetimeFigureOut">
              <a:rPr lang="en-US" smtClean="0"/>
              <a:t>10/03/2019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2666790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48298B-74A3-4949-8A1F-9CF3FE1E00EC}" type="datetimeFigureOut">
              <a:rPr lang="en-US" smtClean="0"/>
              <a:t>10/03/2019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1051995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8298B-74A3-4949-8A1F-9CF3FE1E00EC}" type="datetimeFigureOut">
              <a:rPr lang="en-US" smtClean="0"/>
              <a:t>10/03/2019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2414034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48298B-74A3-4949-8A1F-9CF3FE1E00EC}" type="datetimeFigureOut">
              <a:rPr lang="en-US" smtClean="0"/>
              <a:t>10/03/2019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366152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48298B-74A3-4949-8A1F-9CF3FE1E00EC}" type="datetimeFigureOut">
              <a:rPr lang="en-US" smtClean="0"/>
              <a:t>10/03/2019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143969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48298B-74A3-4949-8A1F-9CF3FE1E00EC}" type="datetimeFigureOut">
              <a:rPr lang="en-US" smtClean="0"/>
              <a:t>10/03/2019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3984666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8298B-74A3-4949-8A1F-9CF3FE1E00EC}" type="datetimeFigureOut">
              <a:rPr lang="en-US" smtClean="0"/>
              <a:t>10/03/2019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203553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298B-74A3-4949-8A1F-9CF3FE1E00EC}" type="datetimeFigureOut">
              <a:rPr lang="en-US" smtClean="0"/>
              <a:t>10/03/2019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2822797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8298B-74A3-4949-8A1F-9CF3FE1E00EC}" type="datetimeFigureOut">
              <a:rPr lang="en-US" smtClean="0"/>
              <a:t>10/03/2019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CC2281F-6CC7-4175-978F-D317968F582E}" type="slidenum">
              <a:rPr lang="en-US" smtClean="0"/>
              <a:t>‹#›</a:t>
            </a:fld>
            <a:endParaRPr lang="en-US"/>
          </a:p>
        </p:txBody>
      </p:sp>
    </p:spTree>
    <p:extLst>
      <p:ext uri="{BB962C8B-B14F-4D97-AF65-F5344CB8AC3E}">
        <p14:creationId xmlns:p14="http://schemas.microsoft.com/office/powerpoint/2010/main" val="3750501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648298B-74A3-4949-8A1F-9CF3FE1E00EC}" type="datetimeFigureOut">
              <a:rPr lang="en-US" smtClean="0"/>
              <a:t>10/03/2019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CC2281F-6CC7-4175-978F-D317968F582E}" type="slidenum">
              <a:rPr lang="en-US" smtClean="0"/>
              <a:t>‹#›</a:t>
            </a:fld>
            <a:endParaRPr lang="en-US"/>
          </a:p>
        </p:txBody>
      </p:sp>
    </p:spTree>
    <p:extLst>
      <p:ext uri="{BB962C8B-B14F-4D97-AF65-F5344CB8AC3E}">
        <p14:creationId xmlns:p14="http://schemas.microsoft.com/office/powerpoint/2010/main" val="282262582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ncai.org/tribal-vawa/sdvcj-overview" TargetMode="External"/><Relationship Id="rId2" Type="http://schemas.openxmlformats.org/officeDocument/2006/relationships/hyperlink" Target="http://www.ncai.org/resources/ncai-publications/SDVCJ_5_Year_Report.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Special Domestic Violence Criminal </a:t>
            </a:r>
            <a:r>
              <a:rPr lang="en-US" dirty="0" smtClean="0"/>
              <a:t>Jurisdiction </a:t>
            </a:r>
            <a:br>
              <a:rPr lang="en-US" dirty="0" smtClean="0"/>
            </a:br>
            <a:r>
              <a:rPr lang="en-US" dirty="0" smtClean="0"/>
              <a:t>(VAWA 2013)</a:t>
            </a:r>
            <a:endParaRPr lang="en-US" dirty="0"/>
          </a:p>
        </p:txBody>
      </p:sp>
      <p:sp>
        <p:nvSpPr>
          <p:cNvPr id="3" name="Subtitle 2"/>
          <p:cNvSpPr>
            <a:spLocks noGrp="1"/>
          </p:cNvSpPr>
          <p:nvPr>
            <p:ph type="subTitle" idx="1"/>
          </p:nvPr>
        </p:nvSpPr>
        <p:spPr/>
        <p:txBody>
          <a:bodyPr>
            <a:normAutofit/>
          </a:bodyPr>
          <a:lstStyle/>
          <a:p>
            <a:r>
              <a:rPr lang="en-US" dirty="0"/>
              <a:t>Judge Cindy Smith - Squamish Tribal Court</a:t>
            </a:r>
          </a:p>
          <a:p>
            <a:r>
              <a:rPr lang="en-US" dirty="0" smtClean="0"/>
              <a:t>September </a:t>
            </a:r>
            <a:r>
              <a:rPr lang="en-US" dirty="0"/>
              <a:t>23, 2019</a:t>
            </a:r>
          </a:p>
          <a:p>
            <a:endParaRPr lang="en-US" dirty="0"/>
          </a:p>
        </p:txBody>
      </p:sp>
    </p:spTree>
    <p:extLst>
      <p:ext uri="{BB962C8B-B14F-4D97-AF65-F5344CB8AC3E}">
        <p14:creationId xmlns:p14="http://schemas.microsoft.com/office/powerpoint/2010/main" val="1278235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SDVCJ Implementation </a:t>
            </a:r>
            <a:r>
              <a:rPr lang="en-US" dirty="0" smtClean="0"/>
              <a:t>Challenges (part 2)</a:t>
            </a:r>
            <a:endParaRPr lang="en-US" dirty="0"/>
          </a:p>
        </p:txBody>
      </p:sp>
      <p:sp>
        <p:nvSpPr>
          <p:cNvPr id="3" name="Content Placeholder 2"/>
          <p:cNvSpPr>
            <a:spLocks noGrp="1"/>
          </p:cNvSpPr>
          <p:nvPr>
            <p:ph idx="1"/>
          </p:nvPr>
        </p:nvSpPr>
        <p:spPr/>
        <p:txBody>
          <a:bodyPr>
            <a:noAutofit/>
          </a:bodyPr>
          <a:lstStyle/>
          <a:p>
            <a:r>
              <a:rPr lang="en-US" sz="2400" dirty="0"/>
              <a:t>Can require commitment of resources to meet VAWA requirements.</a:t>
            </a:r>
          </a:p>
          <a:p>
            <a:pPr lvl="1"/>
            <a:r>
              <a:rPr lang="en-US" sz="2000" dirty="0"/>
              <a:t>Jury costs</a:t>
            </a:r>
          </a:p>
          <a:p>
            <a:pPr lvl="1"/>
            <a:r>
              <a:rPr lang="en-US" sz="2000" dirty="0"/>
              <a:t>Criminal Defense</a:t>
            </a:r>
          </a:p>
          <a:p>
            <a:pPr lvl="1"/>
            <a:r>
              <a:rPr lang="en-US" sz="2000" dirty="0"/>
              <a:t>Treatment costs (Batter’s treatment, substance abuse treatment)</a:t>
            </a:r>
          </a:p>
          <a:p>
            <a:pPr lvl="1"/>
            <a:r>
              <a:rPr lang="en-US" sz="2000" dirty="0"/>
              <a:t>Probation</a:t>
            </a:r>
          </a:p>
          <a:p>
            <a:pPr lvl="1"/>
            <a:r>
              <a:rPr lang="en-US" sz="2000" dirty="0"/>
              <a:t>Prosecution</a:t>
            </a:r>
          </a:p>
          <a:p>
            <a:pPr lvl="1"/>
            <a:r>
              <a:rPr lang="en-US" sz="2000" dirty="0"/>
              <a:t>Training for judges</a:t>
            </a:r>
          </a:p>
          <a:p>
            <a:pPr lvl="1"/>
            <a:r>
              <a:rPr lang="en-US" sz="2000" dirty="0"/>
              <a:t>Law Enforcement Training</a:t>
            </a:r>
          </a:p>
          <a:p>
            <a:pPr lvl="1"/>
            <a:r>
              <a:rPr lang="en-US" sz="2000" dirty="0"/>
              <a:t>Incarceration </a:t>
            </a:r>
            <a:r>
              <a:rPr lang="en-US" sz="2000" dirty="0" smtClean="0"/>
              <a:t>costs</a:t>
            </a:r>
            <a:endParaRPr lang="en-US" sz="2000" dirty="0"/>
          </a:p>
        </p:txBody>
      </p:sp>
    </p:spTree>
    <p:extLst>
      <p:ext uri="{BB962C8B-B14F-4D97-AF65-F5344CB8AC3E}">
        <p14:creationId xmlns:p14="http://schemas.microsoft.com/office/powerpoint/2010/main" val="2452977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VAWA - SDVCJ Limitations</a:t>
            </a:r>
          </a:p>
        </p:txBody>
      </p:sp>
      <p:sp>
        <p:nvSpPr>
          <p:cNvPr id="3" name="Content Placeholder 2"/>
          <p:cNvSpPr>
            <a:spLocks noGrp="1"/>
          </p:cNvSpPr>
          <p:nvPr>
            <p:ph idx="1"/>
          </p:nvPr>
        </p:nvSpPr>
        <p:spPr>
          <a:xfrm>
            <a:off x="2589212" y="1905000"/>
            <a:ext cx="8915400" cy="3777622"/>
          </a:xfrm>
        </p:spPr>
        <p:txBody>
          <a:bodyPr>
            <a:noAutofit/>
          </a:bodyPr>
          <a:lstStyle/>
          <a:p>
            <a:r>
              <a:rPr lang="en-US" sz="2400" dirty="0"/>
              <a:t>Prevents tribes from prosecuting crimes against children.</a:t>
            </a:r>
          </a:p>
          <a:p>
            <a:r>
              <a:rPr lang="en-US" sz="2400" dirty="0"/>
              <a:t>Prevents tribes from prosecuting alcohol and drug crimes.</a:t>
            </a:r>
          </a:p>
          <a:p>
            <a:r>
              <a:rPr lang="en-US" sz="2400" dirty="0"/>
              <a:t>Prevents tribes from prosecuting other crimes committed in course of assault.</a:t>
            </a:r>
          </a:p>
          <a:p>
            <a:r>
              <a:rPr lang="en-US" sz="2400" dirty="0"/>
              <a:t>Prevents tribes from prosecuting crimes that occur within criminal justice system (endangering law enforcement, undermining integrity)</a:t>
            </a:r>
          </a:p>
          <a:p>
            <a:r>
              <a:rPr lang="en-US" sz="2400" dirty="0"/>
              <a:t>Jurisdictionally complex.</a:t>
            </a:r>
          </a:p>
        </p:txBody>
      </p:sp>
    </p:spTree>
    <p:extLst>
      <p:ext uri="{BB962C8B-B14F-4D97-AF65-F5344CB8AC3E}">
        <p14:creationId xmlns:p14="http://schemas.microsoft.com/office/powerpoint/2010/main" val="4233886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SDVCJ Successes</a:t>
            </a:r>
          </a:p>
        </p:txBody>
      </p:sp>
      <p:sp>
        <p:nvSpPr>
          <p:cNvPr id="3" name="Content Placeholder 2"/>
          <p:cNvSpPr>
            <a:spLocks noGrp="1"/>
          </p:cNvSpPr>
          <p:nvPr>
            <p:ph idx="1"/>
          </p:nvPr>
        </p:nvSpPr>
        <p:spPr/>
        <p:txBody>
          <a:bodyPr>
            <a:normAutofit/>
          </a:bodyPr>
          <a:lstStyle/>
          <a:p>
            <a:r>
              <a:rPr lang="en-US" sz="2400" dirty="0"/>
              <a:t>Can lead or promote positive tribal reforms.</a:t>
            </a:r>
          </a:p>
          <a:p>
            <a:r>
              <a:rPr lang="en-US" sz="2400" dirty="0"/>
              <a:t>Can create success beyond SDVCJ, especially in inter-tribal collaboration.</a:t>
            </a:r>
          </a:p>
          <a:p>
            <a:r>
              <a:rPr lang="en-US" sz="2400" dirty="0"/>
              <a:t>Promotes better relationships with other jurisdictions.</a:t>
            </a:r>
          </a:p>
          <a:p>
            <a:endParaRPr lang="en-US" sz="2400" dirty="0"/>
          </a:p>
        </p:txBody>
      </p:sp>
    </p:spTree>
    <p:extLst>
      <p:ext uri="{BB962C8B-B14F-4D97-AF65-F5344CB8AC3E}">
        <p14:creationId xmlns:p14="http://schemas.microsoft.com/office/powerpoint/2010/main" val="2992006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2589212" y="1656522"/>
            <a:ext cx="8915400" cy="4254700"/>
          </a:xfrm>
        </p:spPr>
        <p:txBody>
          <a:bodyPr>
            <a:noAutofit/>
          </a:bodyPr>
          <a:lstStyle/>
          <a:p>
            <a:r>
              <a:rPr lang="en-US" sz="2400" dirty="0"/>
              <a:t>National Congress of American Indians Resources</a:t>
            </a:r>
          </a:p>
          <a:p>
            <a:pPr lvl="1"/>
            <a:r>
              <a:rPr lang="en-US" sz="2000" dirty="0"/>
              <a:t>VAWA 2013’s Special Domestic Violence Criminal Jurisdiction Five-Year Report</a:t>
            </a:r>
          </a:p>
          <a:p>
            <a:pPr marL="857250" lvl="2" indent="0">
              <a:buNone/>
            </a:pPr>
            <a:r>
              <a:rPr lang="en-US" sz="1800" dirty="0" smtClean="0">
                <a:hlinkClick r:id="rId2"/>
              </a:rPr>
              <a:t>http</a:t>
            </a:r>
            <a:r>
              <a:rPr lang="en-US" sz="1800" dirty="0">
                <a:hlinkClick r:id="rId2"/>
              </a:rPr>
              <a:t>://www.ncai.org/resources/ncai-publications/SDVCJ_5_Year_Report.pdf</a:t>
            </a:r>
            <a:endParaRPr lang="en-US" sz="1800" dirty="0"/>
          </a:p>
          <a:p>
            <a:pPr lvl="1"/>
            <a:r>
              <a:rPr lang="en-US" sz="2000" dirty="0"/>
              <a:t>Special Domestic Violence Criminal Jurisdiction overview webpages</a:t>
            </a:r>
          </a:p>
          <a:p>
            <a:pPr marL="857250" lvl="2" indent="0">
              <a:buNone/>
            </a:pPr>
            <a:r>
              <a:rPr lang="en-US" sz="1800" dirty="0">
                <a:hlinkClick r:id="rId3"/>
              </a:rPr>
              <a:t>http://www.ncai.org/tribal-vawa/sdvcj-overview</a:t>
            </a:r>
            <a:r>
              <a:rPr lang="en-US" sz="1800" dirty="0"/>
              <a:t> </a:t>
            </a:r>
          </a:p>
        </p:txBody>
      </p:sp>
    </p:spTree>
    <p:extLst>
      <p:ext uri="{BB962C8B-B14F-4D97-AF65-F5344CB8AC3E}">
        <p14:creationId xmlns:p14="http://schemas.microsoft.com/office/powerpoint/2010/main" val="4013771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07A96F-12BA-4E51-9A1F-AD2CD9978A27}"/>
              </a:ext>
            </a:extLst>
          </p:cNvPr>
          <p:cNvSpPr>
            <a:spLocks noGrp="1"/>
          </p:cNvSpPr>
          <p:nvPr>
            <p:ph type="title"/>
          </p:nvPr>
        </p:nvSpPr>
        <p:spPr/>
        <p:txBody>
          <a:bodyPr/>
          <a:lstStyle/>
          <a:p>
            <a:pPr algn="ctr"/>
            <a:r>
              <a:rPr lang="en-US" dirty="0"/>
              <a:t>Rates of Intimate Partner Violence in Indian Country</a:t>
            </a:r>
          </a:p>
        </p:txBody>
      </p:sp>
      <p:sp>
        <p:nvSpPr>
          <p:cNvPr id="3" name="Content Placeholder 2">
            <a:extLst>
              <a:ext uri="{FF2B5EF4-FFF2-40B4-BE49-F238E27FC236}">
                <a16:creationId xmlns="" xmlns:a16="http://schemas.microsoft.com/office/drawing/2014/main" id="{5060BCAD-65E0-41F3-9B2A-1965256E31E6}"/>
              </a:ext>
            </a:extLst>
          </p:cNvPr>
          <p:cNvSpPr>
            <a:spLocks noGrp="1"/>
          </p:cNvSpPr>
          <p:nvPr>
            <p:ph idx="1"/>
          </p:nvPr>
        </p:nvSpPr>
        <p:spPr/>
        <p:txBody>
          <a:bodyPr>
            <a:noAutofit/>
          </a:bodyPr>
          <a:lstStyle/>
          <a:p>
            <a:r>
              <a:rPr lang="en-US" sz="2400" dirty="0"/>
              <a:t>43% of American Indian and Alaska Native Men experience IPV</a:t>
            </a:r>
          </a:p>
          <a:p>
            <a:r>
              <a:rPr lang="en-US" sz="2400" dirty="0"/>
              <a:t>55% of American Indian and Alaska Native Women experience IPV</a:t>
            </a:r>
          </a:p>
          <a:p>
            <a:r>
              <a:rPr lang="en-US" sz="2400" dirty="0"/>
              <a:t>42% of American Indian and Alaska Native Women experience severe IPV</a:t>
            </a:r>
          </a:p>
          <a:p>
            <a:r>
              <a:rPr lang="en-US" sz="2400" dirty="0"/>
              <a:t>90% of American Indian and Alaska Native Women report inter-racial perpetrator</a:t>
            </a:r>
          </a:p>
          <a:p>
            <a:r>
              <a:rPr lang="en-US" sz="2400" dirty="0"/>
              <a:t>85% of American Indian and Alaska Native men report an inter-racial perpetrator</a:t>
            </a:r>
          </a:p>
        </p:txBody>
      </p:sp>
    </p:spTree>
    <p:extLst>
      <p:ext uri="{BB962C8B-B14F-4D97-AF65-F5344CB8AC3E}">
        <p14:creationId xmlns:p14="http://schemas.microsoft.com/office/powerpoint/2010/main" val="988305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Violence Against Women Reauthorization Act of  2013 (VAWA 2013) - SDVCJ</a:t>
            </a:r>
          </a:p>
        </p:txBody>
      </p:sp>
      <p:sp>
        <p:nvSpPr>
          <p:cNvPr id="3" name="Content Placeholder 2"/>
          <p:cNvSpPr>
            <a:spLocks noGrp="1"/>
          </p:cNvSpPr>
          <p:nvPr>
            <p:ph idx="1"/>
          </p:nvPr>
        </p:nvSpPr>
        <p:spPr/>
        <p:txBody>
          <a:bodyPr>
            <a:noAutofit/>
          </a:bodyPr>
          <a:lstStyle/>
          <a:p>
            <a:r>
              <a:rPr lang="en-US" sz="2400" dirty="0"/>
              <a:t>Affirms the </a:t>
            </a:r>
            <a:r>
              <a:rPr lang="en-US" sz="2400" b="1" dirty="0"/>
              <a:t>inherent sovereign authority </a:t>
            </a:r>
            <a:r>
              <a:rPr lang="en-US" sz="2400" dirty="0"/>
              <a:t>of Indian tribal governments to exercise </a:t>
            </a:r>
            <a:r>
              <a:rPr lang="en-US" sz="2400" b="1" dirty="0"/>
              <a:t>criminal jurisdiction </a:t>
            </a:r>
            <a:r>
              <a:rPr lang="en-US" sz="2400" dirty="0"/>
              <a:t>over all persons, </a:t>
            </a:r>
            <a:r>
              <a:rPr lang="en-US" sz="2400" b="1" dirty="0"/>
              <a:t>including non-Indians </a:t>
            </a:r>
            <a:r>
              <a:rPr lang="en-US" sz="2400" dirty="0"/>
              <a:t>who </a:t>
            </a:r>
            <a:r>
              <a:rPr lang="en-US" sz="2400" b="1" dirty="0"/>
              <a:t>violate qualifying protection orders </a:t>
            </a:r>
            <a:r>
              <a:rPr lang="en-US" sz="2400" dirty="0"/>
              <a:t>or</a:t>
            </a:r>
            <a:r>
              <a:rPr lang="en-US" sz="2400" b="1" dirty="0"/>
              <a:t> commit domestic </a:t>
            </a:r>
            <a:r>
              <a:rPr lang="en-US" sz="2400" dirty="0"/>
              <a:t>or</a:t>
            </a:r>
            <a:r>
              <a:rPr lang="en-US" sz="2400" b="1" dirty="0"/>
              <a:t> dating violence against Indian victims </a:t>
            </a:r>
            <a:r>
              <a:rPr lang="en-US" sz="2400" dirty="0"/>
              <a:t>on </a:t>
            </a:r>
            <a:r>
              <a:rPr lang="en-US" sz="2400" b="1" dirty="0"/>
              <a:t>tribal lands</a:t>
            </a:r>
            <a:r>
              <a:rPr lang="en-US" sz="2400" dirty="0"/>
              <a:t>.</a:t>
            </a:r>
          </a:p>
          <a:p>
            <a:r>
              <a:rPr lang="en-US" sz="2400" dirty="0">
                <a:effectLst/>
              </a:rPr>
              <a:t>SDVCJ recognizes concurrent jurisdiction along with the federal government, a state, or both, and does not change existing federal or state jurisdiction in Indian Country. </a:t>
            </a:r>
          </a:p>
          <a:p>
            <a:r>
              <a:rPr lang="en-US" sz="2400" dirty="0"/>
              <a:t>Enacted in 2013, began March 2015</a:t>
            </a:r>
          </a:p>
        </p:txBody>
      </p:sp>
    </p:spTree>
    <p:extLst>
      <p:ext uri="{BB962C8B-B14F-4D97-AF65-F5344CB8AC3E}">
        <p14:creationId xmlns:p14="http://schemas.microsoft.com/office/powerpoint/2010/main" val="981987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Tribes can exercise SDVCJ over 3 categories of criminal conduct</a:t>
            </a:r>
            <a:br>
              <a:rPr lang="en-US" dirty="0"/>
            </a:br>
            <a:endParaRPr lang="en-US" dirty="0"/>
          </a:p>
        </p:txBody>
      </p:sp>
      <p:sp>
        <p:nvSpPr>
          <p:cNvPr id="3" name="Content Placeholder 2"/>
          <p:cNvSpPr>
            <a:spLocks noGrp="1"/>
          </p:cNvSpPr>
          <p:nvPr>
            <p:ph idx="1"/>
          </p:nvPr>
        </p:nvSpPr>
        <p:spPr/>
        <p:txBody>
          <a:bodyPr/>
          <a:lstStyle/>
          <a:p>
            <a:pPr lvl="1"/>
            <a:r>
              <a:rPr lang="en-US" sz="3200" dirty="0"/>
              <a:t>Domestic violence</a:t>
            </a:r>
          </a:p>
          <a:p>
            <a:pPr lvl="1"/>
            <a:r>
              <a:rPr lang="en-US" sz="3200" dirty="0"/>
              <a:t>Dating violence</a:t>
            </a:r>
          </a:p>
          <a:p>
            <a:pPr lvl="1"/>
            <a:r>
              <a:rPr lang="en-US" sz="3200" dirty="0"/>
              <a:t>Violations of certain protection orders</a:t>
            </a:r>
          </a:p>
          <a:p>
            <a:endParaRPr lang="en-US" dirty="0"/>
          </a:p>
        </p:txBody>
      </p:sp>
    </p:spTree>
    <p:extLst>
      <p:ext uri="{BB962C8B-B14F-4D97-AF65-F5344CB8AC3E}">
        <p14:creationId xmlns:p14="http://schemas.microsoft.com/office/powerpoint/2010/main" val="2749163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7BC927-459D-4313-8B70-D22246E59A28}"/>
              </a:ext>
            </a:extLst>
          </p:cNvPr>
          <p:cNvSpPr>
            <a:spLocks noGrp="1"/>
          </p:cNvSpPr>
          <p:nvPr>
            <p:ph type="title"/>
          </p:nvPr>
        </p:nvSpPr>
        <p:spPr/>
        <p:txBody>
          <a:bodyPr/>
          <a:lstStyle/>
          <a:p>
            <a:r>
              <a:rPr lang="en-US" dirty="0"/>
              <a:t>Additional requirements</a:t>
            </a:r>
            <a:br>
              <a:rPr lang="en-US" dirty="0"/>
            </a:br>
            <a:endParaRPr lang="en-US" dirty="0"/>
          </a:p>
        </p:txBody>
      </p:sp>
      <p:sp>
        <p:nvSpPr>
          <p:cNvPr id="3" name="Content Placeholder 2">
            <a:extLst>
              <a:ext uri="{FF2B5EF4-FFF2-40B4-BE49-F238E27FC236}">
                <a16:creationId xmlns="" xmlns:a16="http://schemas.microsoft.com/office/drawing/2014/main" id="{6171F2F0-CBB3-4A24-AF78-85BB427A4DAD}"/>
              </a:ext>
            </a:extLst>
          </p:cNvPr>
          <p:cNvSpPr>
            <a:spLocks noGrp="1"/>
          </p:cNvSpPr>
          <p:nvPr>
            <p:ph idx="1"/>
          </p:nvPr>
        </p:nvSpPr>
        <p:spPr>
          <a:xfrm>
            <a:off x="2071688" y="1252728"/>
            <a:ext cx="9282112" cy="5248085"/>
          </a:xfrm>
        </p:spPr>
        <p:txBody>
          <a:bodyPr>
            <a:normAutofit/>
          </a:bodyPr>
          <a:lstStyle/>
          <a:p>
            <a:pPr lvl="1"/>
            <a:r>
              <a:rPr lang="en-US" sz="2400" dirty="0"/>
              <a:t>The victim must be an Indian;</a:t>
            </a:r>
          </a:p>
          <a:p>
            <a:pPr lvl="1"/>
            <a:r>
              <a:rPr lang="en-US" sz="2400" dirty="0"/>
              <a:t>The crime must take place in the Indian Country of the prosecuting tribe; and</a:t>
            </a:r>
          </a:p>
          <a:p>
            <a:pPr lvl="1"/>
            <a:r>
              <a:rPr lang="en-US" sz="2400" dirty="0"/>
              <a:t>The non-Indian defendant must have sufficient “ties to the Indian Tribe,” by:</a:t>
            </a:r>
          </a:p>
          <a:p>
            <a:pPr lvl="2"/>
            <a:r>
              <a:rPr lang="en-US" sz="2400" dirty="0"/>
              <a:t>Residing in the Indian Country of the participating tribe;</a:t>
            </a:r>
          </a:p>
          <a:p>
            <a:pPr lvl="2"/>
            <a:r>
              <a:rPr lang="en-US" sz="2400" dirty="0"/>
              <a:t>Being employed in the Indian Country of the participating tribe; or</a:t>
            </a:r>
          </a:p>
          <a:p>
            <a:pPr lvl="2"/>
            <a:r>
              <a:rPr lang="en-US" sz="2400" dirty="0"/>
              <a:t>Being a spouse, intimate partner, or dating partner of a tribal member, or an Indian who resides in the Indian Country of the participating tribe.</a:t>
            </a:r>
          </a:p>
          <a:p>
            <a:endParaRPr lang="en-US" dirty="0"/>
          </a:p>
        </p:txBody>
      </p:sp>
    </p:spTree>
    <p:extLst>
      <p:ext uri="{BB962C8B-B14F-4D97-AF65-F5344CB8AC3E}">
        <p14:creationId xmlns:p14="http://schemas.microsoft.com/office/powerpoint/2010/main" val="2303786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Included in VAWA</a:t>
            </a:r>
            <a:endParaRPr lang="en-US" dirty="0"/>
          </a:p>
        </p:txBody>
      </p:sp>
      <p:sp>
        <p:nvSpPr>
          <p:cNvPr id="3" name="Content Placeholder 2"/>
          <p:cNvSpPr>
            <a:spLocks noGrp="1"/>
          </p:cNvSpPr>
          <p:nvPr>
            <p:ph idx="1"/>
          </p:nvPr>
        </p:nvSpPr>
        <p:spPr>
          <a:xfrm>
            <a:off x="2589212" y="1528763"/>
            <a:ext cx="8915400" cy="4382459"/>
          </a:xfrm>
        </p:spPr>
        <p:txBody>
          <a:bodyPr>
            <a:noAutofit/>
          </a:bodyPr>
          <a:lstStyle/>
          <a:p>
            <a:r>
              <a:rPr lang="en-US" sz="2400" dirty="0" smtClean="0"/>
              <a:t>Tribes </a:t>
            </a:r>
            <a:r>
              <a:rPr lang="en-US" sz="2400" dirty="0"/>
              <a:t>can refer to federal law, write their own code, or a combination of both</a:t>
            </a:r>
          </a:p>
          <a:p>
            <a:r>
              <a:rPr lang="en-US" sz="2400" dirty="0"/>
              <a:t>SDVCJ defendants are prosecuted as a matter of tribal law, not federal</a:t>
            </a:r>
          </a:p>
          <a:p>
            <a:r>
              <a:rPr lang="en-US" sz="2400" dirty="0"/>
              <a:t>Tribes that meet the statutory requirements of VAWA can exercise SDVCJ jurisdiction</a:t>
            </a:r>
            <a:r>
              <a:rPr lang="en-US" sz="2400" dirty="0" smtClean="0"/>
              <a:t>.</a:t>
            </a:r>
          </a:p>
          <a:p>
            <a:r>
              <a:rPr lang="en-US" sz="2400" dirty="0" smtClean="0"/>
              <a:t>In summary, Tribes can,</a:t>
            </a:r>
          </a:p>
          <a:p>
            <a:pPr lvl="1"/>
            <a:r>
              <a:rPr lang="en-US" sz="2400" dirty="0"/>
              <a:t>Decide which crimes to include in the 3 categories</a:t>
            </a:r>
          </a:p>
          <a:p>
            <a:pPr lvl="1"/>
            <a:r>
              <a:rPr lang="en-US" sz="2400" dirty="0"/>
              <a:t>Define each of the individual offenses</a:t>
            </a:r>
          </a:p>
          <a:p>
            <a:pPr lvl="1"/>
            <a:r>
              <a:rPr lang="en-US" sz="2400" dirty="0"/>
              <a:t>Exercise their sovereign power to investigate, prosecute, convict and </a:t>
            </a:r>
            <a:r>
              <a:rPr lang="en-US" sz="2400" dirty="0" smtClean="0"/>
              <a:t>sentence</a:t>
            </a:r>
            <a:endParaRPr lang="en-US" dirty="0"/>
          </a:p>
        </p:txBody>
      </p:sp>
    </p:spTree>
    <p:extLst>
      <p:ext uri="{BB962C8B-B14F-4D97-AF65-F5344CB8AC3E}">
        <p14:creationId xmlns:p14="http://schemas.microsoft.com/office/powerpoint/2010/main" val="1866180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VAWA Requirements for SDVCJ</a:t>
            </a:r>
          </a:p>
        </p:txBody>
      </p:sp>
      <p:sp>
        <p:nvSpPr>
          <p:cNvPr id="3" name="Content Placeholder 2"/>
          <p:cNvSpPr>
            <a:spLocks noGrp="1"/>
          </p:cNvSpPr>
          <p:nvPr>
            <p:ph idx="1"/>
          </p:nvPr>
        </p:nvSpPr>
        <p:spPr>
          <a:xfrm>
            <a:off x="2589212" y="1500188"/>
            <a:ext cx="8915400" cy="4411034"/>
          </a:xfrm>
        </p:spPr>
        <p:txBody>
          <a:bodyPr>
            <a:noAutofit/>
          </a:bodyPr>
          <a:lstStyle/>
          <a:p>
            <a:r>
              <a:rPr lang="en-US" sz="2800" dirty="0"/>
              <a:t>VAWA requires that non-Indian SDVCJ defendants have certain rights. Implementing tribes must:</a:t>
            </a:r>
          </a:p>
          <a:p>
            <a:pPr lvl="1"/>
            <a:r>
              <a:rPr lang="en-US" sz="2400" dirty="0"/>
              <a:t>Guarantee all rights under the Indian Civil Rights Act (ICRA).</a:t>
            </a:r>
          </a:p>
          <a:p>
            <a:pPr lvl="1"/>
            <a:r>
              <a:rPr lang="en-US" sz="2400" dirty="0"/>
              <a:t>Provide indigent defendants with effective assistance of a licensed defense counsel.</a:t>
            </a:r>
          </a:p>
          <a:p>
            <a:pPr lvl="1"/>
            <a:r>
              <a:rPr lang="en-US" sz="2400" dirty="0"/>
              <a:t>Ensure any Judge presiding over SDVCJ cases has sufficient legal training.</a:t>
            </a:r>
          </a:p>
          <a:p>
            <a:pPr lvl="1"/>
            <a:r>
              <a:rPr lang="en-US" sz="2400" dirty="0"/>
              <a:t>Make all criminal laws, rules of evidence, and rules of criminal procedure publically available</a:t>
            </a:r>
            <a:r>
              <a:rPr lang="en-US" sz="2400" dirty="0" smtClean="0"/>
              <a:t>.</a:t>
            </a:r>
            <a:endParaRPr lang="en-US" sz="2400" dirty="0"/>
          </a:p>
        </p:txBody>
      </p:sp>
    </p:spTree>
    <p:extLst>
      <p:ext uri="{BB962C8B-B14F-4D97-AF65-F5344CB8AC3E}">
        <p14:creationId xmlns:p14="http://schemas.microsoft.com/office/powerpoint/2010/main" val="3883903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VAWA Requirements for </a:t>
            </a:r>
            <a:r>
              <a:rPr lang="en-US" dirty="0" smtClean="0"/>
              <a:t>SDVCJ (part 2)</a:t>
            </a:r>
            <a:endParaRPr lang="en-US" dirty="0"/>
          </a:p>
        </p:txBody>
      </p:sp>
      <p:sp>
        <p:nvSpPr>
          <p:cNvPr id="3" name="Content Placeholder 2"/>
          <p:cNvSpPr>
            <a:spLocks noGrp="1"/>
          </p:cNvSpPr>
          <p:nvPr>
            <p:ph idx="1"/>
          </p:nvPr>
        </p:nvSpPr>
        <p:spPr>
          <a:xfrm>
            <a:off x="2589212" y="1614488"/>
            <a:ext cx="8915400" cy="4296734"/>
          </a:xfrm>
        </p:spPr>
        <p:txBody>
          <a:bodyPr>
            <a:noAutofit/>
          </a:bodyPr>
          <a:lstStyle/>
          <a:p>
            <a:r>
              <a:rPr lang="en-US" sz="2800" dirty="0" smtClean="0"/>
              <a:t>Continued</a:t>
            </a:r>
          </a:p>
          <a:p>
            <a:pPr lvl="1"/>
            <a:r>
              <a:rPr lang="en-US" sz="2400" dirty="0"/>
              <a:t>Give defendants timely notice of their rights, including their right to habeas corpus and to petition for stay of detention.</a:t>
            </a:r>
          </a:p>
          <a:p>
            <a:pPr lvl="1"/>
            <a:r>
              <a:rPr lang="en-US" sz="2400" dirty="0"/>
              <a:t>Maintain a record of the criminal proceeding, including an audio or other recording.</a:t>
            </a:r>
          </a:p>
          <a:p>
            <a:pPr lvl="1"/>
            <a:r>
              <a:rPr lang="en-US" sz="2400" dirty="0"/>
              <a:t>Give the defendant a right to trial by an impartial jury drawn from a jury pool that includes non-Indians.</a:t>
            </a:r>
          </a:p>
          <a:p>
            <a:pPr lvl="1"/>
            <a:r>
              <a:rPr lang="en-US" sz="2400" dirty="0"/>
              <a:t>Provide all other rights whose protection is necessary under the Constitution of the United </a:t>
            </a:r>
            <a:r>
              <a:rPr lang="en-US" sz="2400" dirty="0" smtClean="0"/>
              <a:t>States</a:t>
            </a:r>
            <a:endParaRPr lang="en-US" sz="2400" dirty="0"/>
          </a:p>
        </p:txBody>
      </p:sp>
    </p:spTree>
    <p:extLst>
      <p:ext uri="{BB962C8B-B14F-4D97-AF65-F5344CB8AC3E}">
        <p14:creationId xmlns:p14="http://schemas.microsoft.com/office/powerpoint/2010/main" val="835767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SDVCJ Implementation Challenges</a:t>
            </a:r>
          </a:p>
        </p:txBody>
      </p:sp>
      <p:sp>
        <p:nvSpPr>
          <p:cNvPr id="3" name="Content Placeholder 2"/>
          <p:cNvSpPr>
            <a:spLocks noGrp="1"/>
          </p:cNvSpPr>
          <p:nvPr>
            <p:ph idx="1"/>
          </p:nvPr>
        </p:nvSpPr>
        <p:spPr/>
        <p:txBody>
          <a:bodyPr>
            <a:normAutofit/>
          </a:bodyPr>
          <a:lstStyle/>
          <a:p>
            <a:r>
              <a:rPr lang="en-US" sz="2400" dirty="0"/>
              <a:t>Can be prohibitively expensive for some tribes.</a:t>
            </a:r>
          </a:p>
          <a:p>
            <a:r>
              <a:rPr lang="en-US" sz="2400" dirty="0"/>
              <a:t>Detention issues and costs create </a:t>
            </a:r>
          </a:p>
          <a:p>
            <a:r>
              <a:rPr lang="en-US" sz="2400" dirty="0"/>
              <a:t>Can require significant revisions to tribal codes, policies, procedures and occasionally constitutions.</a:t>
            </a:r>
          </a:p>
          <a:p>
            <a:endParaRPr lang="en-US" dirty="0"/>
          </a:p>
        </p:txBody>
      </p:sp>
    </p:spTree>
    <p:extLst>
      <p:ext uri="{BB962C8B-B14F-4D97-AF65-F5344CB8AC3E}">
        <p14:creationId xmlns:p14="http://schemas.microsoft.com/office/powerpoint/2010/main" val="99767648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1803</TotalTime>
  <Words>854</Words>
  <Application>Microsoft Office PowerPoint</Application>
  <PresentationFormat>Widescreen</PresentationFormat>
  <Paragraphs>127</Paragraphs>
  <Slides>13</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Wingdings 3</vt:lpstr>
      <vt:lpstr>Wisp</vt:lpstr>
      <vt:lpstr>Special Domestic Violence Criminal Jurisdiction  (VAWA 2013)</vt:lpstr>
      <vt:lpstr>Rates of Intimate Partner Violence in Indian Country</vt:lpstr>
      <vt:lpstr>Violence Against Women Reauthorization Act of  2013 (VAWA 2013) - SDVCJ</vt:lpstr>
      <vt:lpstr>Tribes can exercise SDVCJ over 3 categories of criminal conduct </vt:lpstr>
      <vt:lpstr>Additional requirements </vt:lpstr>
      <vt:lpstr>Included in VAWA</vt:lpstr>
      <vt:lpstr>VAWA Requirements for SDVCJ</vt:lpstr>
      <vt:lpstr>VAWA Requirements for SDVCJ (part 2)</vt:lpstr>
      <vt:lpstr>SDVCJ Implementation Challenges</vt:lpstr>
      <vt:lpstr>SDVCJ Implementation Challenges (part 2)</vt:lpstr>
      <vt:lpstr>Current VAWA - SDVCJ Limitations</vt:lpstr>
      <vt:lpstr>SDVCJ Successes</vt:lpstr>
      <vt:lpstr>Resources</vt:lpstr>
    </vt:vector>
  </TitlesOfParts>
  <Company>Administrative Office of the Courts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 Domestic Violence Criminal Jurisdiction</dc:title>
  <dc:creator>Akeah, Kathryn</dc:creator>
  <cp:lastModifiedBy>Akeah, Kathryn</cp:lastModifiedBy>
  <cp:revision>32</cp:revision>
  <dcterms:created xsi:type="dcterms:W3CDTF">2019-07-31T20:28:07Z</dcterms:created>
  <dcterms:modified xsi:type="dcterms:W3CDTF">2019-10-03T20:23:54Z</dcterms:modified>
</cp:coreProperties>
</file>